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DFDFFF"/>
    <a:srgbClr val="CCEDFF"/>
    <a:srgbClr val="FFE7E8"/>
    <a:srgbClr val="FFFFCC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558"/>
  </p:normalViewPr>
  <p:slideViewPr>
    <p:cSldViewPr>
      <p:cViewPr varScale="1">
        <p:scale>
          <a:sx n="104" d="100"/>
          <a:sy n="104" d="100"/>
        </p:scale>
        <p:origin x="192" y="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votes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Bara</c:v>
                </c:pt>
                <c:pt idx="1">
                  <c:v>Llaeth</c:v>
                </c:pt>
                <c:pt idx="2">
                  <c:v>Cig eidion</c:v>
                </c:pt>
                <c:pt idx="3">
                  <c:v>Porc</c:v>
                </c:pt>
                <c:pt idx="4">
                  <c:v>Cyw Iâr</c:v>
                </c:pt>
                <c:pt idx="5">
                  <c:v>Llysiau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2-D049-9CD3-61B4E54A2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721833376538406"/>
          <c:y val="0.40669855559426865"/>
          <c:w val="0.12128282042735992"/>
          <c:h val="0.3239481520455792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1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89018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3: Cynnal ymchwil y farchnad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2063-0C8C-D643-952A-380ED4BF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Adeiladu siart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077A-1535-9942-A2BB-DF1C554F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628800"/>
            <a:ext cx="2952328" cy="4248473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cy-GB" b="1" dirty="0">
                <a:solidFill>
                  <a:srgbClr val="E85803"/>
                </a:solidFill>
              </a:rPr>
              <a:t>Cam 1:</a:t>
            </a:r>
            <a:endParaRPr lang="en-GB" b="1" dirty="0">
              <a:solidFill>
                <a:srgbClr val="E85803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cy-GB" dirty="0"/>
              <a:t>Gan ddefnyddio cwmpawd, lluniwch gylch a marciwch y canol gydag dot bach.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8A5E1C-5264-6B48-98AA-7D71A4D7CAEB}"/>
              </a:ext>
            </a:extLst>
          </p:cNvPr>
          <p:cNvSpPr>
            <a:spLocks noChangeAspect="1"/>
          </p:cNvSpPr>
          <p:nvPr/>
        </p:nvSpPr>
        <p:spPr>
          <a:xfrm>
            <a:off x="827584" y="1845264"/>
            <a:ext cx="3960000" cy="39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3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2063-0C8C-D643-952A-380ED4BF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Adeiladu siart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077A-1535-9942-A2BB-DF1C554F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628800"/>
            <a:ext cx="2952328" cy="4248473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cy-GB" b="1" dirty="0">
                <a:solidFill>
                  <a:srgbClr val="E85803"/>
                </a:solidFill>
              </a:rPr>
              <a:t>Cam 2:</a:t>
            </a:r>
            <a:endParaRPr lang="en-GB" b="1" dirty="0">
              <a:solidFill>
                <a:srgbClr val="E85803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cy-GB" dirty="0"/>
              <a:t>Gan ddefnyddio pren mesur, lluniwch linell rhwng canol ac ymyl y cylch (y radiws) er mwyn dechrau darn cyntaf eich siart cylch.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1A7F38-0C9C-7B47-9555-C3AA2F03938B}"/>
              </a:ext>
            </a:extLst>
          </p:cNvPr>
          <p:cNvCxnSpPr>
            <a:cxnSpLocks/>
          </p:cNvCxnSpPr>
          <p:nvPr/>
        </p:nvCxnSpPr>
        <p:spPr>
          <a:xfrm>
            <a:off x="2807584" y="1844824"/>
            <a:ext cx="0" cy="19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E45453A-886D-CE4E-98DA-E00C02F52282}"/>
              </a:ext>
            </a:extLst>
          </p:cNvPr>
          <p:cNvSpPr>
            <a:spLocks noChangeAspect="1"/>
          </p:cNvSpPr>
          <p:nvPr/>
        </p:nvSpPr>
        <p:spPr>
          <a:xfrm>
            <a:off x="827584" y="1844824"/>
            <a:ext cx="3960000" cy="39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5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2063-0C8C-D643-952A-380ED4BF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Adeiladu siart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077A-1535-9942-A2BB-DF1C554F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628800"/>
            <a:ext cx="2952328" cy="4248473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cy-GB" b="1" dirty="0">
                <a:solidFill>
                  <a:srgbClr val="E85803"/>
                </a:solidFill>
              </a:rPr>
              <a:t>Cam 3:</a:t>
            </a:r>
            <a:endParaRPr lang="en-GB" b="1" dirty="0">
              <a:solidFill>
                <a:srgbClr val="E85803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cy-GB" dirty="0"/>
              <a:t>Rhowch eich onglydd ar y radiws a mesurwch eich ongl gyntaf. Tynnwch linell i gwblhau’r dafell.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80981-0F3E-F640-BB4E-1829A319935A}"/>
              </a:ext>
            </a:extLst>
          </p:cNvPr>
          <p:cNvSpPr>
            <a:spLocks noChangeAspect="1"/>
          </p:cNvSpPr>
          <p:nvPr/>
        </p:nvSpPr>
        <p:spPr>
          <a:xfrm>
            <a:off x="827584" y="1845264"/>
            <a:ext cx="3960000" cy="39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E8D630-8A86-1A4B-9C6A-0236CCEA63F4}"/>
              </a:ext>
            </a:extLst>
          </p:cNvPr>
          <p:cNvCxnSpPr>
            <a:cxnSpLocks/>
          </p:cNvCxnSpPr>
          <p:nvPr/>
        </p:nvCxnSpPr>
        <p:spPr>
          <a:xfrm>
            <a:off x="2807584" y="1844824"/>
            <a:ext cx="0" cy="19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FAB189-AC7F-9240-9A3D-5C24F2037D25}"/>
              </a:ext>
            </a:extLst>
          </p:cNvPr>
          <p:cNvCxnSpPr>
            <a:cxnSpLocks/>
          </p:cNvCxnSpPr>
          <p:nvPr/>
        </p:nvCxnSpPr>
        <p:spPr>
          <a:xfrm flipH="1" flipV="1">
            <a:off x="2807584" y="3824824"/>
            <a:ext cx="1692408" cy="1044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0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2063-0C8C-D643-952A-380ED4BF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Adeiladu siart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077A-1535-9942-A2BB-DF1C554F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628800"/>
            <a:ext cx="2952328" cy="4248473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cy-GB" b="1" dirty="0">
                <a:solidFill>
                  <a:srgbClr val="E85803"/>
                </a:solidFill>
              </a:rPr>
              <a:t>Cam 4:</a:t>
            </a:r>
            <a:endParaRPr lang="en-GB" b="1" dirty="0">
              <a:solidFill>
                <a:srgbClr val="E85803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cy-GB" dirty="0"/>
              <a:t>Ailadroddwch gam 3 i lunio’r taflelli sy’n weddill.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E74733-310A-AA49-861D-B33E26EB399A}"/>
              </a:ext>
            </a:extLst>
          </p:cNvPr>
          <p:cNvSpPr>
            <a:spLocks noChangeAspect="1"/>
          </p:cNvSpPr>
          <p:nvPr/>
        </p:nvSpPr>
        <p:spPr>
          <a:xfrm>
            <a:off x="827584" y="1845264"/>
            <a:ext cx="3960000" cy="39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153A73-3387-2448-8850-D7E8EEB953F2}"/>
              </a:ext>
            </a:extLst>
          </p:cNvPr>
          <p:cNvCxnSpPr>
            <a:cxnSpLocks/>
          </p:cNvCxnSpPr>
          <p:nvPr/>
        </p:nvCxnSpPr>
        <p:spPr>
          <a:xfrm>
            <a:off x="2807584" y="1844824"/>
            <a:ext cx="0" cy="19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58D717-715B-C443-BC7A-E75D134B5C94}"/>
              </a:ext>
            </a:extLst>
          </p:cNvPr>
          <p:cNvCxnSpPr>
            <a:cxnSpLocks/>
          </p:cNvCxnSpPr>
          <p:nvPr/>
        </p:nvCxnSpPr>
        <p:spPr>
          <a:xfrm flipH="1" flipV="1">
            <a:off x="2807584" y="3824824"/>
            <a:ext cx="1692408" cy="1044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18FEDB-EC54-074B-8C9F-904A7F0FBE9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407513" y="3824825"/>
            <a:ext cx="1400071" cy="14005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1438E3B-57E1-D344-9FCE-803FF78EACBE}"/>
              </a:ext>
            </a:extLst>
          </p:cNvPr>
          <p:cNvCxnSpPr>
            <a:cxnSpLocks/>
          </p:cNvCxnSpPr>
          <p:nvPr/>
        </p:nvCxnSpPr>
        <p:spPr>
          <a:xfrm>
            <a:off x="899592" y="3356992"/>
            <a:ext cx="1907992" cy="467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F53EB7-3969-9548-8DD9-817672F55F78}"/>
              </a:ext>
            </a:extLst>
          </p:cNvPr>
          <p:cNvCxnSpPr>
            <a:cxnSpLocks/>
          </p:cNvCxnSpPr>
          <p:nvPr/>
        </p:nvCxnSpPr>
        <p:spPr>
          <a:xfrm flipV="1">
            <a:off x="971600" y="3828690"/>
            <a:ext cx="1832119" cy="752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6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2063-0C8C-D643-952A-380ED4BF9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Adeiladu siart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077A-1535-9942-A2BB-DF1C554F9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104" y="1628800"/>
            <a:ext cx="2952328" cy="4248473"/>
          </a:xfrm>
        </p:spPr>
        <p:txBody>
          <a:bodyPr/>
          <a:lstStyle/>
          <a:p>
            <a:pPr algn="ctr">
              <a:spcBef>
                <a:spcPts val="400"/>
              </a:spcBef>
            </a:pPr>
            <a:r>
              <a:rPr lang="cy-GB" b="1" dirty="0">
                <a:solidFill>
                  <a:srgbClr val="E85803"/>
                </a:solidFill>
              </a:rPr>
              <a:t>Cam 5:</a:t>
            </a:r>
            <a:endParaRPr lang="en-GB" b="1" dirty="0">
              <a:solidFill>
                <a:srgbClr val="E85803"/>
              </a:solidFill>
            </a:endParaRPr>
          </a:p>
          <a:p>
            <a:pPr algn="ctr">
              <a:spcBef>
                <a:spcPts val="400"/>
              </a:spcBef>
            </a:pPr>
            <a:r>
              <a:rPr lang="cy-GB" dirty="0"/>
              <a:t>Gan ddefnyddio cwmpawd, lluniwch gylch a marciwch y canol gydag dot bach.</a:t>
            </a:r>
            <a:r>
              <a:rPr lang="en-GB" dirty="0"/>
              <a:t> </a:t>
            </a:r>
            <a:endParaRPr lang="cy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D92063-3422-E348-A2D1-C02591DED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863470"/>
              </p:ext>
            </p:extLst>
          </p:nvPr>
        </p:nvGraphicFramePr>
        <p:xfrm>
          <a:off x="-36512" y="1695766"/>
          <a:ext cx="6480720" cy="425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BD434650-6018-9941-9B9B-D72352265BD3}"/>
              </a:ext>
            </a:extLst>
          </p:cNvPr>
          <p:cNvSpPr/>
          <p:nvPr/>
        </p:nvSpPr>
        <p:spPr>
          <a:xfrm>
            <a:off x="4579152" y="4554706"/>
            <a:ext cx="4097304" cy="20319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3450F-6D08-4E42-9583-9852C41B5539}"/>
              </a:ext>
            </a:extLst>
          </p:cNvPr>
          <p:cNvSpPr txBox="1"/>
          <p:nvPr/>
        </p:nvSpPr>
        <p:spPr>
          <a:xfrm>
            <a:off x="5004048" y="490400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2000" b="1">
                <a:solidFill>
                  <a:schemeClr val="bg1"/>
                </a:solidFill>
              </a:rPr>
              <a:t>Nawr rhowch gynnig ar lunio siartiau cylch i arddangos yr ymatebion i’ch cwestiynau eraill ar gyfer ymchwil y farchnad!</a:t>
            </a:r>
          </a:p>
        </p:txBody>
      </p:sp>
    </p:spTree>
    <p:extLst>
      <p:ext uri="{BB962C8B-B14F-4D97-AF65-F5344CB8AC3E}">
        <p14:creationId xmlns:p14="http://schemas.microsoft.com/office/powerpoint/2010/main" val="3686590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8EB8-9765-0F47-BA14-EA6FF0B9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3200" dirty="0"/>
              <a:t>Gwneud eich penderfyniad terfynol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2B18B-DB76-FA42-A084-57B686075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Trafodwch eich canlyniadau â’ch grŵp a gwnewch benderfyniad terfynol am y thema a’r cynhwysyn seren ar gyfer eich bwyty.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Efallai y byddwch yn dewis yr opsiwn mwyaf poblogaidd o’ch ymchwil y farchnad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neu efallai yr hoffech apelio at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grŵp penodol o gyfranogwyr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(gelwir hyn yn </a:t>
            </a:r>
            <a:r>
              <a:rPr lang="cy-GB" b="1" dirty="0">
                <a:solidFill>
                  <a:srgbClr val="E85803"/>
                </a:solidFill>
              </a:rPr>
              <a:t>farchnad </a:t>
            </a:r>
            <a:br>
              <a:rPr lang="cy-GB" b="1" dirty="0">
                <a:solidFill>
                  <a:srgbClr val="E85803"/>
                </a:solidFill>
              </a:rPr>
            </a:br>
            <a:r>
              <a:rPr lang="cy-GB" b="1" dirty="0">
                <a:solidFill>
                  <a:srgbClr val="E85803"/>
                </a:solidFill>
              </a:rPr>
              <a:t>arbenigol</a:t>
            </a:r>
            <a:r>
              <a:rPr lang="cy-GB" dirty="0">
                <a:solidFill>
                  <a:srgbClr val="E85803"/>
                </a:solidFill>
              </a:rPr>
              <a:t>).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43627EC-7558-4B4E-90E8-860AE71E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91663"/>
            <a:ext cx="3264620" cy="2129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5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2BB0-602E-2C46-88B0-FAB671CE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BF9BB-132E-D545-8145-56D18066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Dylunio a chynnal arolwg</a:t>
            </a:r>
            <a:endParaRPr lang="en-GB" dirty="0"/>
          </a:p>
          <a:p>
            <a:pPr lvl="1"/>
            <a:r>
              <a:rPr lang="cy-GB" dirty="0"/>
              <a:t>Tynnu llun siart cylch</a:t>
            </a:r>
            <a:endParaRPr lang="en-GB" dirty="0"/>
          </a:p>
          <a:p>
            <a:r>
              <a:rPr lang="cy-GB" dirty="0"/>
              <a:t>Defnyddir ymchwil y farchnad i gasglu gwybodaeth am anghenion a hoffterau defnyddwyr.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Gallwn ei ddefnyddio i ddarganfod pa thema bwyty y byddai’n well gan ein darpar gwsmeriaid.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Pam ydych chi’n meddwl bod angen y wybodaeth hon arnom?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50682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8E89795-B1BB-894B-AB8F-5FBB23F20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74729"/>
            <a:ext cx="4579904" cy="22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FDA147-D29B-0B4A-B129-B37B12BA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Ymchwil y Farchnad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B288-79F9-7D4B-8929-0624C2568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304256"/>
          </a:xfrm>
        </p:spPr>
        <p:txBody>
          <a:bodyPr/>
          <a:lstStyle/>
          <a:p>
            <a:r>
              <a:rPr lang="cy-GB" b="1" dirty="0">
                <a:solidFill>
                  <a:srgbClr val="E85803"/>
                </a:solidFill>
              </a:rPr>
              <a:t>Meddyliwch: </a:t>
            </a:r>
          </a:p>
          <a:p>
            <a:pPr lvl="1"/>
            <a:r>
              <a:rPr lang="cy-GB" dirty="0"/>
              <a:t>Pa fath o gwestiynau y dylem eu gofyn?</a:t>
            </a:r>
            <a:endParaRPr lang="en-GB" dirty="0"/>
          </a:p>
          <a:p>
            <a:pPr lvl="1"/>
            <a:r>
              <a:rPr lang="cy-GB" dirty="0"/>
              <a:t>Sut y gallem gofnodi ein canlyniadau?</a:t>
            </a:r>
            <a:endParaRPr lang="en-GB" dirty="0"/>
          </a:p>
          <a:p>
            <a:pPr lvl="1"/>
            <a:r>
              <a:rPr lang="cy-GB" dirty="0"/>
              <a:t>Sut y gallem arddangos ein canlyniadau?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33796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FEA9-0277-554B-B8AA-D361FAF9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Ymchwil y Farchnad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0F59-E7CA-6946-85F7-E534DE412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248473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cy-GB" sz="2200" dirty="0"/>
              <a:t>Ar gyfer ein harolwg, mae angen i ni ofyn cwestiwn amlddewis caeedig. Cwestiwn byr yw hwn na ellir ond ei ateb trwy ddewis un o’r atebion posibl.</a:t>
            </a:r>
            <a:endParaRPr lang="en-GB" sz="2200" dirty="0"/>
          </a:p>
          <a:p>
            <a:pPr lvl="1"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Er enghraifft, pa anifail sydd orau gennych chi? Cŵn, cathod neu geffylau?</a:t>
            </a:r>
            <a:endParaRPr lang="en-GB" sz="2200" dirty="0">
              <a:solidFill>
                <a:srgbClr val="E85803"/>
              </a:solidFill>
            </a:endParaRPr>
          </a:p>
          <a:p>
            <a:pPr lvl="1">
              <a:spcBef>
                <a:spcPts val="800"/>
              </a:spcBef>
            </a:pPr>
            <a:r>
              <a:rPr lang="cy-GB" sz="2200" dirty="0">
                <a:solidFill>
                  <a:srgbClr val="E85803"/>
                </a:solidFill>
              </a:rPr>
              <a:t>Nid, “beth yw eich hoff anifail?” Mae hwn yn gwestiwn agored oherwydd gallai fod ag ystod eang o atebion.</a:t>
            </a:r>
            <a:endParaRPr lang="en-GB" sz="2200" dirty="0">
              <a:solidFill>
                <a:srgbClr val="E85803"/>
              </a:solidFill>
            </a:endParaRPr>
          </a:p>
          <a:p>
            <a:pPr>
              <a:spcBef>
                <a:spcPts val="800"/>
              </a:spcBef>
            </a:pPr>
            <a:r>
              <a:rPr lang="cy-GB" sz="2200" dirty="0"/>
              <a:t>Trwy ofyn i’n cyfranogwyr ddewis yr opsiwn </a:t>
            </a:r>
            <a:br>
              <a:rPr lang="cy-GB" sz="2200" dirty="0"/>
            </a:br>
            <a:r>
              <a:rPr lang="cy-GB" sz="2200" dirty="0"/>
              <a:t>cynnyrch bwyd yr hoffent gael fwyaf o’ch </a:t>
            </a:r>
            <a:br>
              <a:rPr lang="cy-GB" sz="2200" dirty="0"/>
            </a:br>
            <a:r>
              <a:rPr lang="cy-GB" sz="2200" dirty="0"/>
              <a:t>syniadau, byddwn yn gallu penderfynu a </a:t>
            </a:r>
            <a:br>
              <a:rPr lang="cy-GB" sz="2200" dirty="0"/>
            </a:br>
            <a:r>
              <a:rPr lang="cy-GB" sz="2200" dirty="0"/>
              <a:t>fydd pobl eisiau prynu ein cynnyrch ai </a:t>
            </a:r>
            <a:br>
              <a:rPr lang="cy-GB" sz="2200" dirty="0"/>
            </a:br>
            <a:r>
              <a:rPr lang="cy-GB" sz="2200" dirty="0"/>
              <a:t>peidio. Bydd hyn yn ein helpu i wneud </a:t>
            </a:r>
            <a:br>
              <a:rPr lang="cy-GB" sz="2200" dirty="0"/>
            </a:br>
            <a:r>
              <a:rPr lang="cy-GB" sz="2200" dirty="0"/>
              <a:t>penderfyniad terfynol ynghylch beth i’w wneud.</a:t>
            </a:r>
            <a:r>
              <a:rPr lang="en-GB" sz="2200" dirty="0"/>
              <a:t> </a:t>
            </a:r>
            <a:endParaRPr lang="cy-GB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B0FB81-33C0-D641-81B7-8E2DA4EB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77072"/>
            <a:ext cx="2617193" cy="17447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AA69-E32E-7447-85EF-D4ED8E69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Casglu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340E4-6E10-DB41-9E61-4A90158AB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Ysgrifennwch eich cwestiwn ymchwil. Er enghraifft: Beth yw’r cynhwysyn mwyaf poblogaidd / thema bwyty mwyaf poblogaidd gyda phlant yn ein hysgol?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O fewn eich grŵp, fe allech chi i gyd ddefnyddio cwestiwn ymchwil ychydig yn wahanol e.e. gallai un person gasglu data gan fechgyn yn unig a gallai un arall gasglu data gan ferched – bydd hyn hefyd yn rhoi gwybodaeth i chi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ynghylch pwy allai’r farchnad darged fod.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Gofynnwch i gynifer o gyfranogwyr â </a:t>
            </a:r>
            <a:br>
              <a:rPr lang="cy-GB" dirty="0"/>
            </a:br>
            <a:r>
              <a:rPr lang="cy-GB" dirty="0"/>
              <a:t>phosib a chofnodwch eich canlyniadau </a:t>
            </a:r>
            <a:br>
              <a:rPr lang="cy-GB" dirty="0"/>
            </a:br>
            <a:r>
              <a:rPr lang="cy-GB" dirty="0"/>
              <a:t>gan ddefnyddio siart cyfrif.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07D65C-F006-FD4C-A8BE-D21C7573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723757" cy="1815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41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88C6-19F1-E043-B370-A42D299B0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Siartiau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2EA4-1387-A440-ADE2-172DCB83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siartiau cylch yn ddefnyddiol ar gyfer cymharu meintiau cymharol set o ddata. </a:t>
            </a:r>
          </a:p>
          <a:p>
            <a:r>
              <a:rPr lang="cy-GB" dirty="0"/>
              <a:t>Er mwyn ein helpu i ddod i gasgliadau am hoffterau gwahanol grwpiau cyfranogwyr, gallwn lunio siart cylch gan y bydd hyn yn rhoi darlun gweledol i ni o’n data a’i gwneud hi’n haws gweld yr atebion mwyaf poblogaidd.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86487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DA92-0C70-E647-AB7B-3F763577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Siartiau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D416-F8CB-304F-BCF0-FB692F47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y-GB" sz="2600" dirty="0"/>
              <a:t>Rhennir siartiau cylch yn adrannau neu </a:t>
            </a:r>
            <a:r>
              <a:rPr lang="cy-GB" sz="2600" b="1" dirty="0">
                <a:solidFill>
                  <a:srgbClr val="E85803"/>
                </a:solidFill>
              </a:rPr>
              <a:t>dafelli</a:t>
            </a:r>
            <a:r>
              <a:rPr lang="cy-GB" sz="2600" dirty="0"/>
              <a:t> sy’n cynrychioli gwerthoedd o wahanol feintiau. </a:t>
            </a:r>
          </a:p>
          <a:p>
            <a:r>
              <a:rPr lang="cy-GB" sz="2600" dirty="0"/>
              <a:t>Yn yr achos hwn, bydd maint y tafelli yn cynrychioli faint o gyfranogwyr ymchwil marchnad a bleidleisiodd dros bob thema bwyty neu gynhwysyn seren.</a:t>
            </a:r>
            <a:endParaRPr lang="en-GB" sz="2600" dirty="0"/>
          </a:p>
          <a:p>
            <a:r>
              <a:rPr lang="cy-GB" sz="2600" dirty="0">
                <a:solidFill>
                  <a:srgbClr val="E85803"/>
                </a:solidFill>
              </a:rPr>
              <a:t>Er mwyn cyfrifo maint pob tafell, mae angen i ni rannu nifer y graddau mewn troad cyflawn rhwng cyfanswm y pwyntiau data (pleidleisiau) a gasglwyd gennym.</a:t>
            </a:r>
            <a:endParaRPr lang="en-GB" sz="2600" dirty="0">
              <a:solidFill>
                <a:srgbClr val="E85803"/>
              </a:solidFill>
            </a:endParaRPr>
          </a:p>
          <a:p>
            <a:r>
              <a:rPr lang="cy-GB" sz="2600" b="1" dirty="0">
                <a:solidFill>
                  <a:srgbClr val="E85803"/>
                </a:solidFill>
              </a:rPr>
              <a:t>Meddyliwch</a:t>
            </a:r>
            <a:r>
              <a:rPr lang="cy-GB" sz="2600" dirty="0"/>
              <a:t>: sawl gradd sydd mewn troad cyflawn?</a:t>
            </a:r>
            <a:r>
              <a:rPr lang="en-GB" sz="2600" dirty="0"/>
              <a:t> </a:t>
            </a:r>
            <a:endParaRPr lang="cy-GB" sz="2600" dirty="0"/>
          </a:p>
        </p:txBody>
      </p:sp>
    </p:spTree>
    <p:extLst>
      <p:ext uri="{BB962C8B-B14F-4D97-AF65-F5344CB8AC3E}">
        <p14:creationId xmlns:p14="http://schemas.microsoft.com/office/powerpoint/2010/main" val="5760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C5FA-6ADF-B947-878A-9CDA665F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Adeiladu siart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D0A1-0EEE-0349-AE77-3415986C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4437112"/>
            <a:ext cx="7560840" cy="151216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cy-GB" sz="2000" dirty="0"/>
              <a:t>Os ydym yn rhannu’r </a:t>
            </a:r>
            <a:r>
              <a:rPr lang="cy-GB" sz="2000" dirty="0">
                <a:solidFill>
                  <a:srgbClr val="E85803"/>
                </a:solidFill>
              </a:rPr>
              <a:t>360⁰ mewn troad </a:t>
            </a:r>
            <a:r>
              <a:rPr lang="cy-GB" sz="2000" dirty="0"/>
              <a:t>cyflawn rhwng ein 30 pwynt data, bydd pob pwynt data yn cael ei gynrychioli gan </a:t>
            </a:r>
            <a:r>
              <a:rPr lang="cy-GB" sz="2000" dirty="0">
                <a:solidFill>
                  <a:srgbClr val="E85803"/>
                </a:solidFill>
              </a:rPr>
              <a:t>dafell 12⁰ </a:t>
            </a:r>
            <a:r>
              <a:rPr lang="cy-GB" sz="2000" dirty="0"/>
              <a:t>o’r siart cylch. Rydym yn cyfrifo hyn trwy </a:t>
            </a:r>
            <a:r>
              <a:rPr lang="cy-GB" sz="2000" dirty="0">
                <a:solidFill>
                  <a:srgbClr val="E85803"/>
                </a:solidFill>
              </a:rPr>
              <a:t>rannu</a:t>
            </a:r>
            <a:r>
              <a:rPr lang="cy-GB" sz="2000" dirty="0"/>
              <a:t> nifer y graddau mewn troad cyflawn â chyfanswm y pwyntiau data:</a:t>
            </a:r>
          </a:p>
          <a:p>
            <a:pPr algn="ctr">
              <a:spcBef>
                <a:spcPts val="800"/>
              </a:spcBef>
            </a:pPr>
            <a:r>
              <a:rPr lang="cy-GB" sz="2400" b="1" dirty="0">
                <a:solidFill>
                  <a:srgbClr val="E85803"/>
                </a:solidFill>
              </a:rPr>
              <a:t>360 ÷ 30 = 12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7B90D5-7E59-5F42-BF3A-281BFD9A9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09284"/>
              </p:ext>
            </p:extLst>
          </p:nvPr>
        </p:nvGraphicFramePr>
        <p:xfrm>
          <a:off x="1920044" y="1700808"/>
          <a:ext cx="5375920" cy="253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Cynhwysyn arbennig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Nifer y pleidleisiau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Llaeth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Cig eidion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Cyw Iâr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Llysiau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CYFANSWM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cy-GB" sz="18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33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44437-26D3-2345-9AAC-D6FA29025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Adeiladu siart cylch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2D3AB-FAF0-9C47-A2A6-ED8E8AEA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936104"/>
          </a:xfrm>
        </p:spPr>
        <p:txBody>
          <a:bodyPr>
            <a:normAutofit/>
          </a:bodyPr>
          <a:lstStyle/>
          <a:p>
            <a:r>
              <a:rPr lang="cy-GB" sz="2000" dirty="0"/>
              <a:t>Nawr ein bod ni’n gwybod fod pob pwynt data yn cael ei gynrychioli gan 12⁰ o’r siart cylch, gallwn gyfrifo’r maint y mae angen i bob tafell fod trwy luosi nifer y pleidleisiau ar gyfer pob categori â 12.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B8A9D8-D52D-3447-9D21-C4EA4D4DB072}"/>
              </a:ext>
            </a:extLst>
          </p:cNvPr>
          <p:cNvSpPr txBox="1">
            <a:spLocks/>
          </p:cNvSpPr>
          <p:nvPr/>
        </p:nvSpPr>
        <p:spPr>
          <a:xfrm>
            <a:off x="791580" y="5642545"/>
            <a:ext cx="7560840" cy="45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00" indent="-45085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sz="2400" i="1" dirty="0">
                <a:solidFill>
                  <a:srgbClr val="E85803"/>
                </a:solidFill>
              </a:rPr>
              <a:t>Cofiwch wirio bod eich tafelli o’r siart yn adio i 360⁰.</a:t>
            </a:r>
            <a:r>
              <a:rPr lang="en-GB" sz="2400" i="1" dirty="0">
                <a:solidFill>
                  <a:srgbClr val="E85803"/>
                </a:solidFill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0EBAEF-7E04-CD44-8784-68882881D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38143"/>
              </p:ext>
            </p:extLst>
          </p:nvPr>
        </p:nvGraphicFramePr>
        <p:xfrm>
          <a:off x="1331640" y="2708920"/>
          <a:ext cx="6467517" cy="264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554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 ingredient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Nifer y pleidleisiau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Cyfrifo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Graddau mewn siart cylch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x 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Llaeth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cy-GB" sz="1600" baseline="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x 12</a:t>
                      </a:r>
                      <a:endParaRPr lang="cy-GB" sz="1600" noProof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Cig eidion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Cyw Iâr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Llysiau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531"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CYFANSWM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b="1" noProof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endParaRPr lang="cy-GB" sz="1600" b="1" noProof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7000"/>
                        </a:lnSpc>
                      </a:pPr>
                      <a:r>
                        <a:rPr lang="cy-GB" sz="16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AE3FEE1-E4BB-E441-96F6-88F2263CB6CA}"/>
              </a:ext>
            </a:extLst>
          </p:cNvPr>
          <p:cNvSpPr/>
          <p:nvPr/>
        </p:nvSpPr>
        <p:spPr>
          <a:xfrm>
            <a:off x="6605866" y="5013176"/>
            <a:ext cx="792088" cy="504056"/>
          </a:xfrm>
          <a:prstGeom prst="ellipse">
            <a:avLst/>
          </a:prstGeom>
          <a:noFill/>
          <a:ln w="57150">
            <a:solidFill>
              <a:srgbClr val="DD6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0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818</Words>
  <Application>Microsoft Macintosh PowerPoint</Application>
  <PresentationFormat>On-screen Show (4:3)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1_Office Theme</vt:lpstr>
      <vt:lpstr>Cam 3: Cynnal ymchwil y farchnad</vt:lpstr>
      <vt:lpstr>Amcanion dysgu</vt:lpstr>
      <vt:lpstr>Ymchwil y Farchnad</vt:lpstr>
      <vt:lpstr>Ymchwil y Farchnad</vt:lpstr>
      <vt:lpstr>Casglu data</vt:lpstr>
      <vt:lpstr>Siartiau cylch</vt:lpstr>
      <vt:lpstr>Siartiau cylch</vt:lpstr>
      <vt:lpstr>Adeiladu siart cylch</vt:lpstr>
      <vt:lpstr>Adeiladu siart cylch</vt:lpstr>
      <vt:lpstr>Adeiladu siart cylch</vt:lpstr>
      <vt:lpstr>Adeiladu siart cylch</vt:lpstr>
      <vt:lpstr>Adeiladu siart cylch</vt:lpstr>
      <vt:lpstr>Adeiladu siart cylch</vt:lpstr>
      <vt:lpstr>Adeiladu siart cylch</vt:lpstr>
      <vt:lpstr>Gwneud eich penderfyniad terfynol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137</cp:revision>
  <dcterms:created xsi:type="dcterms:W3CDTF">2019-10-23T13:59:40Z</dcterms:created>
  <dcterms:modified xsi:type="dcterms:W3CDTF">2019-12-08T14:00:28Z</dcterms:modified>
</cp:coreProperties>
</file>